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2" r:id="rId4"/>
    <p:sldId id="264" r:id="rId5"/>
    <p:sldId id="313" r:id="rId6"/>
    <p:sldId id="267" r:id="rId7"/>
    <p:sldId id="310" r:id="rId8"/>
    <p:sldId id="269" r:id="rId9"/>
    <p:sldId id="300" r:id="rId10"/>
    <p:sldId id="299" r:id="rId11"/>
    <p:sldId id="270" r:id="rId12"/>
    <p:sldId id="275" r:id="rId13"/>
    <p:sldId id="314" r:id="rId14"/>
    <p:sldId id="303" r:id="rId15"/>
    <p:sldId id="305" r:id="rId16"/>
    <p:sldId id="306" r:id="rId17"/>
    <p:sldId id="315" r:id="rId18"/>
    <p:sldId id="316" r:id="rId19"/>
    <p:sldId id="280" r:id="rId20"/>
    <p:sldId id="279" r:id="rId21"/>
    <p:sldId id="320" r:id="rId22"/>
    <p:sldId id="326" r:id="rId23"/>
    <p:sldId id="324" r:id="rId24"/>
    <p:sldId id="325" r:id="rId25"/>
    <p:sldId id="3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96"/>
    <p:restoredTop sz="94674"/>
  </p:normalViewPr>
  <p:slideViewPr>
    <p:cSldViewPr snapToGrid="0" snapToObjects="1">
      <p:cViewPr>
        <p:scale>
          <a:sx n="95" d="100"/>
          <a:sy n="95" d="100"/>
        </p:scale>
        <p:origin x="3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39CE1-F236-AC4E-9848-FEA2A7ED512D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BC401-47E6-984A-93DE-BABDE9666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3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1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5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0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569C-8003-D349-9E93-30580ECF2154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9E263-54C1-1742-89F6-ED30DBD5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299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DFT calculations of motional effects on NQR parameters in molecular crystals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0194"/>
            <a:ext cx="9144000" cy="1655762"/>
          </a:xfrm>
        </p:spPr>
        <p:txBody>
          <a:bodyPr/>
          <a:lstStyle/>
          <a:p>
            <a:r>
              <a:rPr lang="en-US" dirty="0" smtClean="0"/>
              <a:t>Allen </a:t>
            </a:r>
            <a:r>
              <a:rPr lang="en-US" dirty="0" err="1" smtClean="0"/>
              <a:t>Majewski</a:t>
            </a:r>
            <a:r>
              <a:rPr lang="en-US" dirty="0" smtClean="0"/>
              <a:t>, Chris </a:t>
            </a:r>
            <a:r>
              <a:rPr lang="en-US" dirty="0" err="1" smtClean="0"/>
              <a:t>Billman</a:t>
            </a:r>
            <a:r>
              <a:rPr lang="en-US" dirty="0" smtClean="0"/>
              <a:t>, Hai-Ping Cheng, Neil Sullivan</a:t>
            </a:r>
            <a:endParaRPr lang="en-US" dirty="0" smtClean="0"/>
          </a:p>
          <a:p>
            <a:r>
              <a:rPr lang="en-US" dirty="0" smtClean="0"/>
              <a:t>University of Florida</a:t>
            </a:r>
          </a:p>
          <a:p>
            <a:r>
              <a:rPr lang="en-US" dirty="0" smtClean="0"/>
              <a:t>March 9,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825" y="171580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temperature </a:t>
            </a:r>
            <a:r>
              <a:rPr lang="en-US" sz="8000" dirty="0"/>
              <a:t>d</a:t>
            </a:r>
            <a:r>
              <a:rPr lang="en-US" sz="8000" dirty="0" smtClean="0"/>
              <a:t>ependence</a:t>
            </a:r>
            <a:endParaRPr lang="en-US" sz="8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2806" y="2515946"/>
            <a:ext cx="4765638" cy="489665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</a:t>
            </a:r>
            <a:r>
              <a:rPr lang="en-US" dirty="0" smtClean="0"/>
              <a:t>otional effects</a:t>
            </a:r>
          </a:p>
          <a:p>
            <a:pPr marL="0" indent="0" algn="ctr">
              <a:buNone/>
            </a:pPr>
            <a:r>
              <a:rPr lang="en-US" dirty="0"/>
              <a:t>t</a:t>
            </a:r>
            <a:r>
              <a:rPr lang="en-US" dirty="0" smtClean="0"/>
              <a:t>hermal expansion</a:t>
            </a:r>
          </a:p>
        </p:txBody>
      </p:sp>
    </p:spTree>
    <p:extLst>
      <p:ext uri="{BB962C8B-B14F-4D97-AF65-F5344CB8AC3E}">
        <p14:creationId xmlns:p14="http://schemas.microsoft.com/office/powerpoint/2010/main" val="3892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</a:t>
            </a:r>
            <a:r>
              <a:rPr lang="en-US" sz="4000" dirty="0" smtClean="0"/>
              <a:t>emperature dependence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245" y="1843087"/>
            <a:ext cx="4913555" cy="3645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increased T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decreased </a:t>
            </a:r>
            <a:r>
              <a:rPr lang="en-US" i="1" dirty="0" err="1" smtClean="0"/>
              <a:t>ν</a:t>
            </a:r>
            <a:r>
              <a:rPr lang="en-US" i="1" baseline="-25000" dirty="0" err="1" smtClean="0"/>
              <a:t>q</a:t>
            </a:r>
            <a:endParaRPr lang="en-US" i="1" baseline="-25000" dirty="0" smtClean="0"/>
          </a:p>
          <a:p>
            <a:pPr marL="0" indent="0">
              <a:buNone/>
            </a:pPr>
            <a:endParaRPr lang="en-US" i="1" baseline="-25000" dirty="0"/>
          </a:p>
          <a:p>
            <a:pPr marL="0" indent="0">
              <a:buNone/>
            </a:pPr>
            <a:endParaRPr lang="en-US" i="1" baseline="-25000" dirty="0" smtClean="0"/>
          </a:p>
          <a:p>
            <a:pPr marL="0" indent="0">
              <a:buNone/>
            </a:pPr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wo mechanisms: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</a:t>
            </a:r>
            <a:r>
              <a:rPr lang="en-US" dirty="0" smtClean="0"/>
              <a:t>emperature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motion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</a:t>
            </a:r>
            <a:r>
              <a:rPr lang="en-US" dirty="0" smtClean="0"/>
              <a:t>hermal expansion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new EFG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707225" y="1423559"/>
            <a:ext cx="5653234" cy="52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1853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internal motions &amp; effective EFG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249" y="1550350"/>
            <a:ext cx="4552653" cy="978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3n-6 </a:t>
            </a:r>
            <a:r>
              <a:rPr lang="en-US" sz="2400" dirty="0"/>
              <a:t>intramolecular </a:t>
            </a:r>
            <a:r>
              <a:rPr lang="en-US" sz="2400" dirty="0" smtClean="0"/>
              <a:t>modes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70"/>
          <a:stretch/>
        </p:blipFill>
        <p:spPr>
          <a:xfrm>
            <a:off x="6137406" y="4438272"/>
            <a:ext cx="5199918" cy="1559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 b="48647"/>
          <a:stretch/>
        </p:blipFill>
        <p:spPr>
          <a:xfrm>
            <a:off x="6156525" y="3703320"/>
            <a:ext cx="5180799" cy="1163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9"/>
          <a:stretch/>
        </p:blipFill>
        <p:spPr>
          <a:xfrm>
            <a:off x="880998" y="4524990"/>
            <a:ext cx="5215003" cy="1560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6" b="3520"/>
          <a:stretch/>
        </p:blipFill>
        <p:spPr>
          <a:xfrm>
            <a:off x="898727" y="3703320"/>
            <a:ext cx="5197274" cy="11633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49611" y="3230180"/>
            <a:ext cx="472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rocking		wagging		twisting		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14005" y="2969120"/>
            <a:ext cx="503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symmetrical	asymmetrical	scissoring</a:t>
            </a:r>
          </a:p>
          <a:p>
            <a:r>
              <a:rPr lang="en-US" dirty="0" smtClean="0"/>
              <a:t>stretching	stretching	(bending)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156525" y="5998191"/>
            <a:ext cx="51139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1853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internal motions &amp; effective EFG 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14" y="2647636"/>
            <a:ext cx="6246485" cy="3541256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21724" y="1577715"/>
            <a:ext cx="5723454" cy="1423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intermolecular modes</a:t>
            </a:r>
          </a:p>
          <a:p>
            <a:pPr marL="0" indent="0">
              <a:buNone/>
            </a:pPr>
            <a:r>
              <a:rPr lang="en-US" sz="2400" dirty="0" smtClean="0"/>
              <a:t>acoustic &amp; optical phonons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23162"/>
            <a:ext cx="3437675" cy="32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 t="3377" r="49267" b="9315"/>
          <a:stretch/>
        </p:blipFill>
        <p:spPr>
          <a:xfrm rot="669436">
            <a:off x="7328424" y="2948252"/>
            <a:ext cx="2449225" cy="3642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internal motions &amp; effective EFG 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553006"/>
            <a:ext cx="10515600" cy="144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vibrational modes </a:t>
            </a:r>
            <a:r>
              <a:rPr lang="en-US" sz="2400" dirty="0" smtClean="0">
                <a:sym typeface="Wingdings"/>
              </a:rPr>
              <a:t> displacements of nucleus in EFG </a:t>
            </a:r>
          </a:p>
          <a:p>
            <a:pPr marL="0" indent="0">
              <a:buNone/>
            </a:pPr>
            <a:r>
              <a:rPr lang="en-US" sz="2400" dirty="0" smtClean="0">
                <a:sym typeface="Wingdings"/>
              </a:rPr>
              <a:t>fast changing EFG  nucleus sees </a:t>
            </a:r>
            <a:r>
              <a:rPr lang="en-US" sz="2400" dirty="0" smtClean="0"/>
              <a:t>“average EFG”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3377" r="73181" b="9315"/>
          <a:stretch/>
        </p:blipFill>
        <p:spPr>
          <a:xfrm>
            <a:off x="5121241" y="2857186"/>
            <a:ext cx="2328430" cy="3612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7" t="3377" r="26842" b="9315"/>
          <a:stretch/>
        </p:blipFill>
        <p:spPr>
          <a:xfrm rot="21020984">
            <a:off x="9627194" y="2844446"/>
            <a:ext cx="2277565" cy="3785167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71056" y="2474753"/>
            <a:ext cx="6111880" cy="978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all modes:  THz </a:t>
            </a:r>
            <a:r>
              <a:rPr lang="en-US" dirty="0" err="1"/>
              <a:t>v.s</a:t>
            </a:r>
            <a:r>
              <a:rPr lang="en-US" dirty="0"/>
              <a:t>. MHz for NQR</a:t>
            </a:r>
          </a:p>
          <a:p>
            <a:pPr marL="457200" lvl="1" indent="0">
              <a:buNone/>
            </a:pPr>
            <a:r>
              <a:rPr lang="en-US" dirty="0"/>
              <a:t>nuclei ”see” </a:t>
            </a:r>
            <a:r>
              <a:rPr lang="en-US" dirty="0" smtClean="0"/>
              <a:t>averaged (reduced) </a:t>
            </a:r>
            <a:r>
              <a:rPr lang="en-US" dirty="0"/>
              <a:t>EFG</a:t>
            </a:r>
          </a:p>
        </p:txBody>
      </p:sp>
    </p:spTree>
    <p:extLst>
      <p:ext uri="{BB962C8B-B14F-4D97-AF65-F5344CB8AC3E}">
        <p14:creationId xmlns:p14="http://schemas.microsoft.com/office/powerpoint/2010/main" val="573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8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field components in perturbed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536" y="1628059"/>
            <a:ext cx="4632159" cy="989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intrinsic rotations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z</a:t>
            </a:r>
            <a:r>
              <a:rPr lang="en-US" dirty="0" err="1" smtClean="0"/>
              <a:t>R</a:t>
            </a:r>
            <a:r>
              <a:rPr lang="en-US" baseline="-25000" dirty="0" err="1" smtClean="0"/>
              <a:t>y</a:t>
            </a:r>
            <a:r>
              <a:rPr lang="en-US" dirty="0" err="1" smtClean="0"/>
              <a:t>R</a:t>
            </a:r>
            <a:r>
              <a:rPr lang="en-US" baseline="-25000" dirty="0" err="1" smtClean="0"/>
              <a:t>x</a:t>
            </a:r>
            <a:endParaRPr lang="en-US" baseline="-250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r="11788"/>
          <a:stretch/>
        </p:blipFill>
        <p:spPr>
          <a:xfrm>
            <a:off x="966536" y="2449341"/>
            <a:ext cx="3807443" cy="360541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628059"/>
            <a:ext cx="4547002" cy="821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space fixed components</a:t>
            </a:r>
            <a:endParaRPr lang="en-US" baseline="-25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636"/>
            <a:ext cx="4547002" cy="35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810"/>
            <a:ext cx="10515600" cy="1096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correction to frequencies due to motions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3" y="4118159"/>
            <a:ext cx="5448786" cy="17844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01425" y="3268554"/>
            <a:ext cx="5935578" cy="2967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29899" y="1563242"/>
            <a:ext cx="4242201" cy="62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s</a:t>
            </a:r>
            <a:r>
              <a:rPr lang="en-US" sz="2400" dirty="0" smtClean="0"/>
              <a:t>pace-fixed components</a:t>
            </a:r>
            <a:endParaRPr lang="en-US" sz="2400" baseline="-250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644896" y="1563242"/>
            <a:ext cx="2248637" cy="62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o</a:t>
            </a:r>
            <a:r>
              <a:rPr lang="en-US" sz="2400" dirty="0" smtClean="0"/>
              <a:t>scillators have </a:t>
            </a:r>
            <a:endParaRPr lang="en-US" sz="2400" baseline="-25000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480614" y="3497594"/>
            <a:ext cx="3317374" cy="62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observed </a:t>
            </a:r>
            <a:r>
              <a:rPr lang="en-US" sz="2400" i="1" dirty="0" err="1" smtClean="0"/>
              <a:t>C</a:t>
            </a:r>
            <a:r>
              <a:rPr lang="en-US" sz="2400" i="1" baseline="-25000" dirty="0" err="1" smtClean="0"/>
              <a:t>q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η</a:t>
            </a:r>
            <a:endParaRPr lang="en-US" sz="2400" i="1" baseline="-250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0"/>
          <a:stretch/>
        </p:blipFill>
        <p:spPr>
          <a:xfrm>
            <a:off x="8234786" y="2567725"/>
            <a:ext cx="950331" cy="5258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84" y="2126030"/>
            <a:ext cx="2569136" cy="338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9" y="2567725"/>
            <a:ext cx="4653907" cy="36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21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Bayer/BBK model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6713" y="1073426"/>
            <a:ext cx="11196601" cy="106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5" r="76392" b="26812"/>
          <a:stretch/>
        </p:blipFill>
        <p:spPr>
          <a:xfrm>
            <a:off x="9291734" y="1129162"/>
            <a:ext cx="1197229" cy="1042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1" b="11141"/>
          <a:stretch/>
        </p:blipFill>
        <p:spPr>
          <a:xfrm>
            <a:off x="6309159" y="1982987"/>
            <a:ext cx="4723274" cy="1058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2" b="64539"/>
          <a:stretch/>
        </p:blipFill>
        <p:spPr>
          <a:xfrm>
            <a:off x="6468185" y="4847706"/>
            <a:ext cx="5044641" cy="113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 b="65749"/>
          <a:stretch/>
        </p:blipFill>
        <p:spPr>
          <a:xfrm>
            <a:off x="918086" y="3699570"/>
            <a:ext cx="5216927" cy="1113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6" b="44746"/>
          <a:stretch/>
        </p:blipFill>
        <p:spPr>
          <a:xfrm>
            <a:off x="671985" y="5211801"/>
            <a:ext cx="4770782" cy="1125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06" b="83671"/>
          <a:stretch/>
        </p:blipFill>
        <p:spPr>
          <a:xfrm>
            <a:off x="1089090" y="2242194"/>
            <a:ext cx="4115872" cy="8881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9"/>
          <a:stretch/>
        </p:blipFill>
        <p:spPr>
          <a:xfrm>
            <a:off x="6003943" y="3802382"/>
            <a:ext cx="4732840" cy="1010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4573" y="1351512"/>
            <a:ext cx="417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now take </a:t>
            </a:r>
            <a:r>
              <a:rPr lang="en-US" dirty="0" smtClean="0"/>
              <a:t>only first M modes where</a:t>
            </a:r>
          </a:p>
          <a:p>
            <a:r>
              <a:rPr lang="en-US" dirty="0" smtClean="0"/>
              <a:t>and use approximation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84573" y="3300523"/>
            <a:ext cx="5171581" cy="3094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6713" y="1217800"/>
            <a:ext cx="52478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replace displacements with quantum harmonic</a:t>
            </a:r>
          </a:p>
          <a:p>
            <a:r>
              <a:rPr lang="en-US" dirty="0" smtClean="0"/>
              <a:t>oscillators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disregard the  term in </a:t>
            </a:r>
            <a:r>
              <a:rPr lang="en-US" dirty="0" err="1" smtClean="0"/>
              <a:t>η</a:t>
            </a:r>
            <a:r>
              <a:rPr lang="en-US" dirty="0" smtClean="0"/>
              <a:t> in the expression for the</a:t>
            </a:r>
          </a:p>
          <a:p>
            <a:r>
              <a:rPr lang="en-US" dirty="0" smtClean="0"/>
              <a:t>couplings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find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21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Bayer/BBK model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6713" y="1073426"/>
            <a:ext cx="11196601" cy="106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6"/>
          <a:stretch/>
        </p:blipFill>
        <p:spPr>
          <a:xfrm>
            <a:off x="7773375" y="2803515"/>
            <a:ext cx="5741504" cy="322836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69964" y="2594820"/>
            <a:ext cx="4234070" cy="3645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32540" y="4555554"/>
            <a:ext cx="524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b, c are fitting 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6" r="46740" b="54433"/>
          <a:stretch/>
        </p:blipFill>
        <p:spPr>
          <a:xfrm>
            <a:off x="838200" y="2936943"/>
            <a:ext cx="5662330" cy="16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NQR volume dependence in molecular crystal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" y="3482788"/>
            <a:ext cx="5996553" cy="22587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2838" y="1732133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molecular crystal: </a:t>
            </a:r>
          </a:p>
          <a:p>
            <a:r>
              <a:rPr lang="en-US" sz="2400" dirty="0" smtClean="0"/>
              <a:t>EFG increases with volume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10" y="2887592"/>
            <a:ext cx="2911290" cy="35092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93423" y="1630981"/>
            <a:ext cx="5849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ionic crystal: EFG tends to </a:t>
            </a:r>
          </a:p>
          <a:p>
            <a:r>
              <a:rPr lang="en-US" sz="2400" dirty="0" smtClean="0"/>
              <a:t>zero with increased volume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91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</a:t>
            </a:r>
            <a:r>
              <a:rPr lang="en-US" sz="4000" dirty="0" smtClean="0"/>
              <a:t>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997"/>
            <a:ext cx="10515600" cy="4896659"/>
          </a:xfrm>
        </p:spPr>
        <p:txBody>
          <a:bodyPr>
            <a:normAutofit/>
          </a:bodyPr>
          <a:lstStyle/>
          <a:p>
            <a:r>
              <a:rPr lang="en-US" dirty="0" smtClean="0"/>
              <a:t>Nuclear quadrupole resonance spectroscopy</a:t>
            </a:r>
          </a:p>
          <a:p>
            <a:endParaRPr lang="en-US" dirty="0"/>
          </a:p>
          <a:p>
            <a:r>
              <a:rPr lang="en-US" dirty="0" smtClean="0"/>
              <a:t>Basic theory of NQR</a:t>
            </a:r>
          </a:p>
          <a:p>
            <a:pPr lvl="1"/>
            <a:r>
              <a:rPr lang="en-US" dirty="0" smtClean="0"/>
              <a:t>Temperature dependence</a:t>
            </a:r>
          </a:p>
          <a:p>
            <a:pPr lvl="1"/>
            <a:r>
              <a:rPr lang="en-US" dirty="0" smtClean="0"/>
              <a:t>Motional effects</a:t>
            </a:r>
          </a:p>
          <a:p>
            <a:pPr lvl="1"/>
            <a:r>
              <a:rPr lang="en-US" dirty="0" smtClean="0"/>
              <a:t>Volume dependence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Calculations of NQR frequencies</a:t>
            </a:r>
          </a:p>
          <a:p>
            <a:pPr lvl="1"/>
            <a:r>
              <a:rPr lang="en-US" dirty="0" smtClean="0"/>
              <a:t>Density functional theory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553567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anisotropy of β-HMX </a:t>
            </a:r>
            <a:r>
              <a:rPr lang="en-US" sz="4000" dirty="0" smtClean="0"/>
              <a:t>thermal </a:t>
            </a:r>
            <a:r>
              <a:rPr lang="en-US" sz="4000" dirty="0" smtClean="0"/>
              <a:t>expansion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normalized_ther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30" y="1494957"/>
            <a:ext cx="9365215" cy="49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89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procedure 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17095" y="2502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1364783"/>
            <a:ext cx="2230785" cy="1265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06" y="1306415"/>
            <a:ext cx="2230785" cy="1265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2984592"/>
            <a:ext cx="2230785" cy="1265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13" y="2871900"/>
            <a:ext cx="2230785" cy="1265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4666091"/>
            <a:ext cx="2230785" cy="12658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13" y="4620509"/>
            <a:ext cx="2230785" cy="12658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74766" y="1230266"/>
            <a:ext cx="5275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T=100K			T=200K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T=225K			T=250K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T=273K			T=293K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7" y="5154202"/>
            <a:ext cx="4470995" cy="14642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18322" y="1004021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7" y="1225243"/>
            <a:ext cx="4547002" cy="35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89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procedure 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17095" y="2502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1364783"/>
            <a:ext cx="2230785" cy="1265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06" y="1306415"/>
            <a:ext cx="2230785" cy="1265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2984592"/>
            <a:ext cx="2230785" cy="1265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13" y="2871900"/>
            <a:ext cx="2230785" cy="1265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7" y="4666091"/>
            <a:ext cx="2230785" cy="12658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13" y="4620509"/>
            <a:ext cx="2230785" cy="12658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74766" y="1230266"/>
            <a:ext cx="5275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T=100K			T=200K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T=225K			T=250K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T=273K			T=293K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18322" y="1004021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2" y="1828800"/>
            <a:ext cx="6008435" cy="40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89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</a:t>
            </a:r>
            <a:r>
              <a:rPr lang="en-US" sz="4000" dirty="0" smtClean="0"/>
              <a:t>esults - </a:t>
            </a:r>
            <a:r>
              <a:rPr lang="en-US" sz="4000" dirty="0" err="1" smtClean="0"/>
              <a:t>paradichlorobenzene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17095" y="2502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18322" y="1004021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0" y="1358151"/>
            <a:ext cx="7064188" cy="47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89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results - HMX</a:t>
            </a:r>
            <a:endParaRPr lang="en-US" sz="40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18322" y="1004021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411940"/>
            <a:ext cx="7333129" cy="4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095" y="2502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826" y="1555096"/>
            <a:ext cx="11196918" cy="53029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Work supported in part by the NSF-DMR-1157490 </a:t>
            </a:r>
            <a:r>
              <a:rPr lang="en-US" sz="2400" dirty="0" smtClean="0"/>
              <a:t>and </a:t>
            </a:r>
            <a:r>
              <a:rPr lang="en-US" sz="2400" dirty="0"/>
              <a:t>DOE grant DE-FG02- 02ER45995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18088"/>
            <a:ext cx="29464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9" y="2502568"/>
            <a:ext cx="2859741" cy="2859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635" y="2746855"/>
            <a:ext cx="2371165" cy="237116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1526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funding acknowledgement</a:t>
            </a:r>
            <a:endParaRPr lang="en-US" sz="4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38200" y="1182925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xplosives detection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5817" y="1494957"/>
            <a:ext cx="5720896" cy="5164260"/>
          </a:xfrm>
        </p:spPr>
        <p:txBody>
          <a:bodyPr>
            <a:normAutofit/>
          </a:bodyPr>
          <a:lstStyle/>
          <a:p>
            <a:r>
              <a:rPr lang="en-US" dirty="0" smtClean="0"/>
              <a:t>EFG is a chemical fingerprint</a:t>
            </a:r>
          </a:p>
          <a:p>
            <a:endParaRPr lang="en-US" baseline="30000" dirty="0" smtClean="0"/>
          </a:p>
          <a:p>
            <a:r>
              <a:rPr lang="en-US" baseline="30000" dirty="0" smtClean="0"/>
              <a:t>14</a:t>
            </a:r>
            <a:r>
              <a:rPr lang="en-US" dirty="0" smtClean="0"/>
              <a:t>N has quadrupole moment</a:t>
            </a:r>
          </a:p>
          <a:p>
            <a:endParaRPr lang="en-US" baseline="30000" dirty="0" smtClean="0"/>
          </a:p>
          <a:p>
            <a:r>
              <a:rPr lang="en-US" dirty="0" smtClean="0"/>
              <a:t>US Patents 1992-2017: ~ 10</a:t>
            </a:r>
            <a:r>
              <a:rPr lang="en-US" baseline="30000" dirty="0" smtClean="0"/>
              <a:t>2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56797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8318" r="10989" b="20282"/>
          <a:stretch/>
        </p:blipFill>
        <p:spPr>
          <a:xfrm>
            <a:off x="838200" y="1494957"/>
            <a:ext cx="4628716" cy="4809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7" y="4010952"/>
            <a:ext cx="2026643" cy="19087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72" y="4288943"/>
            <a:ext cx="1914024" cy="1630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72" y="3895452"/>
            <a:ext cx="2144461" cy="210113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3152558" y="5641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   TNT             HMX             RDX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05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ADE 651 </a:t>
            </a:r>
            <a:r>
              <a:rPr lang="mr-IN" sz="4000" dirty="0" smtClean="0"/>
              <a:t>–</a:t>
            </a:r>
            <a:r>
              <a:rPr lang="en-US" sz="4000" dirty="0" smtClean="0"/>
              <a:t> fake NQR bomb detector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192" y="1494957"/>
            <a:ext cx="4191955" cy="50138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old in </a:t>
            </a:r>
            <a:r>
              <a:rPr lang="en-US" dirty="0"/>
              <a:t>I</a:t>
            </a:r>
            <a:r>
              <a:rPr lang="en-US" dirty="0" smtClean="0"/>
              <a:t>raq 2008-2009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$50k/</a:t>
            </a:r>
            <a:r>
              <a:rPr lang="en-US" dirty="0" err="1" smtClean="0"/>
              <a:t>ea</a:t>
            </a:r>
            <a:r>
              <a:rPr lang="en-US" dirty="0" smtClean="0"/>
              <a:t>, total $42M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does not actually work</a:t>
            </a:r>
          </a:p>
          <a:p>
            <a:pPr lvl="1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7704"/>
            <a:ext cx="5553324" cy="37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4"/>
          <a:stretch/>
        </p:blipFill>
        <p:spPr>
          <a:xfrm>
            <a:off x="432556" y="1887583"/>
            <a:ext cx="6071000" cy="407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nergy of charge distribution 𝜌(</a:t>
            </a:r>
            <a:r>
              <a:rPr lang="en-US" sz="4000" b="1" dirty="0" smtClean="0"/>
              <a:t>x</a:t>
            </a:r>
            <a:r>
              <a:rPr lang="en-US" sz="4000" dirty="0" smtClean="0"/>
              <a:t>) in external </a:t>
            </a:r>
            <a:r>
              <a:rPr lang="en-US" sz="4000" i="1" dirty="0" smtClean="0"/>
              <a:t>V</a:t>
            </a:r>
            <a:r>
              <a:rPr lang="en-US" sz="4000" dirty="0" smtClean="0"/>
              <a:t>(</a:t>
            </a:r>
            <a:r>
              <a:rPr lang="en-US" sz="4000" b="1" dirty="0" smtClean="0"/>
              <a:t>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80489" y="1309072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7266842" y="1494957"/>
            <a:ext cx="4612186" cy="501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87" y="1742491"/>
            <a:ext cx="4902200" cy="218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66"/>
          <a:stretch/>
        </p:blipFill>
        <p:spPr>
          <a:xfrm>
            <a:off x="6821887" y="4159422"/>
            <a:ext cx="2438400" cy="105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92" y="5718022"/>
            <a:ext cx="4622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electric field gradient tensor</a:t>
            </a:r>
            <a:endParaRPr lang="en-US" sz="4000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8199" y="1161652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4584" r="74642" b="11674"/>
          <a:stretch/>
        </p:blipFill>
        <p:spPr>
          <a:xfrm rot="1686092">
            <a:off x="6409528" y="2095000"/>
            <a:ext cx="3384175" cy="4460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6" t="53749"/>
          <a:stretch/>
        </p:blipFill>
        <p:spPr>
          <a:xfrm>
            <a:off x="1554136" y="1445950"/>
            <a:ext cx="1995888" cy="86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8" b="37054"/>
          <a:stretch/>
        </p:blipFill>
        <p:spPr>
          <a:xfrm>
            <a:off x="7552233" y="1085075"/>
            <a:ext cx="2576372" cy="1371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8"/>
          <a:stretch/>
        </p:blipFill>
        <p:spPr>
          <a:xfrm>
            <a:off x="1909487" y="2649053"/>
            <a:ext cx="2147295" cy="516862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827653" y="4599951"/>
            <a:ext cx="5895591" cy="2025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ym typeface="Wingdings"/>
              </a:rPr>
              <a:t>diagonalizable  down to 3 components</a:t>
            </a:r>
          </a:p>
          <a:p>
            <a:pPr marL="0" indent="0">
              <a:buNone/>
            </a:pPr>
            <a:endParaRPr lang="en-US" sz="2400" dirty="0" smtClean="0">
              <a:sym typeface="Wingdings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/>
              </a:rPr>
              <a:t>eigenvectors  principal axes </a:t>
            </a:r>
            <a:r>
              <a:rPr lang="en-US" sz="2400" i="1" dirty="0" smtClean="0">
                <a:sym typeface="Wingdings"/>
              </a:rPr>
              <a:t>X, Y, Z</a:t>
            </a:r>
          </a:p>
          <a:p>
            <a:pPr marL="0" indent="0">
              <a:buNone/>
            </a:pPr>
            <a:endParaRPr lang="en-US" sz="2400" i="1" dirty="0" smtClean="0">
              <a:sym typeface="Wingdings"/>
            </a:endParaRPr>
          </a:p>
          <a:p>
            <a:pPr marL="0" indent="0">
              <a:buNone/>
            </a:pPr>
            <a:r>
              <a:rPr lang="en-US" sz="2400" i="1" dirty="0" smtClean="0">
                <a:sym typeface="Wingdings"/>
              </a:rPr>
              <a:t>Q </a:t>
            </a:r>
            <a:r>
              <a:rPr lang="en-US" sz="2400" dirty="0" smtClean="0">
                <a:sym typeface="Wingdings"/>
              </a:rPr>
              <a:t>aligns with EFG principal axes</a:t>
            </a:r>
            <a:endParaRPr lang="en-US" sz="2400" i="1" dirty="0" smtClean="0">
              <a:sym typeface="Wingdings"/>
            </a:endParaRPr>
          </a:p>
          <a:p>
            <a:pPr marL="0" indent="0">
              <a:buNone/>
            </a:pPr>
            <a:endParaRPr lang="en-US" sz="2400" dirty="0" smtClean="0">
              <a:sym typeface="Wingdings"/>
            </a:endParaRP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3"/>
          <a:stretch/>
        </p:blipFill>
        <p:spPr>
          <a:xfrm>
            <a:off x="1554136" y="3165915"/>
            <a:ext cx="2278820" cy="1079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r="43011"/>
          <a:stretch/>
        </p:blipFill>
        <p:spPr>
          <a:xfrm rot="1798042">
            <a:off x="9869099" y="3139718"/>
            <a:ext cx="1741138" cy="19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15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</a:t>
            </a:r>
            <a:r>
              <a:rPr lang="en-US" sz="4000" dirty="0" smtClean="0"/>
              <a:t>oupling constants and NQR frequencies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1474" y="1106035"/>
            <a:ext cx="11085094" cy="87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10517" y="3465795"/>
            <a:ext cx="4134199" cy="2951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39"/>
          <a:stretch/>
        </p:blipFill>
        <p:spPr>
          <a:xfrm>
            <a:off x="1498108" y="3909801"/>
            <a:ext cx="2528459" cy="2797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6"/>
          <a:stretch/>
        </p:blipFill>
        <p:spPr>
          <a:xfrm>
            <a:off x="1771648" y="1853928"/>
            <a:ext cx="2267954" cy="65458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81524" y="1420911"/>
            <a:ext cx="4648202" cy="72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can get it down to </a:t>
            </a:r>
            <a:r>
              <a:rPr lang="en-US" sz="2200" smtClean="0"/>
              <a:t>two components</a:t>
            </a:r>
            <a:endParaRPr lang="en-US" sz="22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2156" y="3372992"/>
            <a:ext cx="3300664" cy="333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81524" y="2763046"/>
            <a:ext cx="3445043" cy="72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with foresight, define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759116" y="1509716"/>
            <a:ext cx="6432884" cy="1863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NQR frequencies are proportional to </a:t>
            </a:r>
          </a:p>
          <a:p>
            <a:pPr marL="457200" lvl="1" indent="0">
              <a:buNone/>
            </a:pPr>
            <a:r>
              <a:rPr lang="en-US" sz="2200" i="1" dirty="0" err="1" smtClean="0"/>
              <a:t>ϕ</a:t>
            </a:r>
            <a:r>
              <a:rPr lang="en-US" sz="2200" i="1" baseline="-25000" dirty="0" err="1" smtClean="0"/>
              <a:t>zz</a:t>
            </a:r>
            <a:r>
              <a:rPr lang="en-US" sz="2200" dirty="0" smtClean="0"/>
              <a:t> ∝ </a:t>
            </a:r>
            <a:r>
              <a:rPr lang="en-US" sz="2200" i="1" dirty="0" err="1" smtClean="0"/>
              <a:t>C</a:t>
            </a:r>
            <a:r>
              <a:rPr lang="en-US" sz="2200" i="1" baseline="-25000" dirty="0" err="1" smtClean="0"/>
              <a:t>q</a:t>
            </a:r>
            <a:endParaRPr lang="en-US" sz="2200" i="1" baseline="-25000" dirty="0"/>
          </a:p>
          <a:p>
            <a:pPr marL="457200" lvl="1" indent="0">
              <a:buNone/>
            </a:pPr>
            <a:r>
              <a:rPr lang="en-US" sz="2200" dirty="0" smtClean="0"/>
              <a:t>a factor in </a:t>
            </a:r>
            <a:r>
              <a:rPr lang="en-US" sz="2200" i="1" dirty="0" err="1" smtClean="0"/>
              <a:t>η</a:t>
            </a:r>
            <a:endParaRPr lang="en-US" sz="2200" i="1" dirty="0" smtClean="0"/>
          </a:p>
          <a:p>
            <a:pPr marL="457200" lvl="1" indent="0">
              <a:buNone/>
            </a:pPr>
            <a:r>
              <a:rPr lang="en-US" sz="2200" dirty="0" smtClean="0"/>
              <a:t>a dimensionless constant that depends on spin</a:t>
            </a:r>
          </a:p>
          <a:p>
            <a:pPr marL="457200" lvl="1" indent="0">
              <a:buNone/>
            </a:pPr>
            <a:endParaRPr lang="en-US" i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07"/>
          <a:stretch/>
        </p:blipFill>
        <p:spPr>
          <a:xfrm>
            <a:off x="8060219" y="3731529"/>
            <a:ext cx="3047499" cy="120978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99"/>
          <a:stretch/>
        </p:blipFill>
        <p:spPr>
          <a:xfrm>
            <a:off x="8335049" y="5165527"/>
            <a:ext cx="3018750" cy="94655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759116" y="3465795"/>
            <a:ext cx="5887451" cy="2951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5853952" y="3822871"/>
            <a:ext cx="4765638" cy="268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spin 3/2 e.g. </a:t>
            </a:r>
            <a:r>
              <a:rPr lang="en-US" sz="2200" baseline="30000" dirty="0" smtClean="0"/>
              <a:t>35</a:t>
            </a:r>
            <a:r>
              <a:rPr lang="en-US" sz="2200" dirty="0" smtClean="0"/>
              <a:t>Cl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s</a:t>
            </a:r>
            <a:r>
              <a:rPr lang="en-US" sz="2200" dirty="0" smtClean="0"/>
              <a:t>pin 1 e.g. </a:t>
            </a:r>
            <a:r>
              <a:rPr lang="en-US" sz="2200" baseline="30000" dirty="0" smtClean="0"/>
              <a:t>14</a:t>
            </a:r>
            <a:r>
              <a:rPr lang="en-US" sz="2200" dirty="0" smtClean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980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5693" r="20540" b="7674"/>
          <a:stretch/>
        </p:blipFill>
        <p:spPr>
          <a:xfrm>
            <a:off x="404970" y="1760130"/>
            <a:ext cx="6228849" cy="4291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xample: </a:t>
            </a:r>
            <a:r>
              <a:rPr lang="en-US" sz="4000" dirty="0" err="1" smtClean="0"/>
              <a:t>paradichlorobenzene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3370" y="3120159"/>
            <a:ext cx="5272198" cy="368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no inequivalent chlorines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baseline="30000" dirty="0" smtClean="0"/>
              <a:t>35</a:t>
            </a:r>
            <a:r>
              <a:rPr lang="en-US" sz="2200" dirty="0" smtClean="0"/>
              <a:t>Cl/</a:t>
            </a:r>
            <a:r>
              <a:rPr lang="en-US" sz="2200" baseline="30000" dirty="0" smtClean="0"/>
              <a:t>37</a:t>
            </a:r>
            <a:r>
              <a:rPr lang="en-US" sz="2200" dirty="0" smtClean="0"/>
              <a:t>Cl </a:t>
            </a:r>
          </a:p>
          <a:p>
            <a:pPr marL="457200" lvl="1" indent="0">
              <a:buNone/>
            </a:pPr>
            <a:r>
              <a:rPr lang="en-US" sz="2200" dirty="0" smtClean="0"/>
              <a:t>75/25 abundance</a:t>
            </a:r>
          </a:p>
          <a:p>
            <a:pPr marL="457200" lvl="1" indent="0">
              <a:buNone/>
            </a:pPr>
            <a:r>
              <a:rPr lang="en-US" sz="2200" dirty="0" smtClean="0"/>
              <a:t>have different </a:t>
            </a:r>
            <a:r>
              <a:rPr lang="en-US" sz="2200" i="1" dirty="0" smtClean="0"/>
              <a:t>Q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expect two lines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22073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07"/>
          <a:stretch/>
        </p:blipFill>
        <p:spPr>
          <a:xfrm>
            <a:off x="6992217" y="1760130"/>
            <a:ext cx="2517252" cy="9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β-HMX (</a:t>
            </a:r>
            <a:r>
              <a:rPr lang="en-US" sz="4000" dirty="0" err="1" smtClean="0"/>
              <a:t>octogen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362" y="3728815"/>
            <a:ext cx="3385073" cy="26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/>
              <a:t>two </a:t>
            </a:r>
            <a:r>
              <a:rPr lang="en-US" sz="2000" dirty="0" smtClean="0"/>
              <a:t>inequivalent amines</a:t>
            </a:r>
          </a:p>
          <a:p>
            <a:pPr marL="457200" lvl="1" indent="0">
              <a:buNone/>
            </a:pPr>
            <a:r>
              <a:rPr lang="en-US" sz="2000" dirty="0" smtClean="0"/>
              <a:t>equatorial</a:t>
            </a:r>
          </a:p>
          <a:p>
            <a:pPr marL="457200" lvl="1" indent="0">
              <a:buNone/>
            </a:pPr>
            <a:r>
              <a:rPr lang="en-US" sz="2000" dirty="0" smtClean="0"/>
              <a:t>axial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each has nitro group ∴ 4 sites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expect 8 lines since </a:t>
            </a:r>
            <a:r>
              <a:rPr lang="en-US" sz="2000" dirty="0" err="1" smtClean="0"/>
              <a:t>ν</a:t>
            </a:r>
            <a:r>
              <a:rPr lang="en-US" sz="2000" baseline="-25000" dirty="0" smtClean="0"/>
              <a:t>+,</a:t>
            </a:r>
            <a:r>
              <a:rPr lang="en-US" sz="2000" dirty="0" smtClean="0"/>
              <a:t> </a:t>
            </a:r>
            <a:r>
              <a:rPr lang="en-US" sz="2000" dirty="0" err="1" smtClean="0"/>
              <a:t>ν</a:t>
            </a:r>
            <a:r>
              <a:rPr lang="en-US" sz="2000" baseline="-25000" dirty="0" smtClean="0"/>
              <a:t>-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60540"/>
            <a:ext cx="1051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3" t="6275" r="24645" b="7058"/>
          <a:stretch/>
        </p:blipFill>
        <p:spPr>
          <a:xfrm>
            <a:off x="591672" y="1798937"/>
            <a:ext cx="4733006" cy="3859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99"/>
          <a:stretch/>
        </p:blipFill>
        <p:spPr>
          <a:xfrm>
            <a:off x="7426362" y="1906513"/>
            <a:ext cx="2944906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417</Words>
  <Application>Microsoft Macintosh PowerPoint</Application>
  <PresentationFormat>Widescreen</PresentationFormat>
  <Paragraphs>180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Mangal</vt:lpstr>
      <vt:lpstr>Wingdings</vt:lpstr>
      <vt:lpstr>Arial</vt:lpstr>
      <vt:lpstr>Office Theme</vt:lpstr>
      <vt:lpstr>DFT calculations of motional effects on NQR parameters in molecular crystals </vt:lpstr>
      <vt:lpstr>overview</vt:lpstr>
      <vt:lpstr>explosives detection </vt:lpstr>
      <vt:lpstr>ADE 651 – fake NQR bomb detector </vt:lpstr>
      <vt:lpstr>energy of charge distribution 𝜌(x) in external V(x)</vt:lpstr>
      <vt:lpstr>electric field gradient tensor</vt:lpstr>
      <vt:lpstr>coupling constants and NQR frequencies</vt:lpstr>
      <vt:lpstr>example: paradichlorobenzene</vt:lpstr>
      <vt:lpstr>β-HMX (octogen)</vt:lpstr>
      <vt:lpstr>temperature dependence</vt:lpstr>
      <vt:lpstr>temperature dependence</vt:lpstr>
      <vt:lpstr>internal motions &amp; effective EFG </vt:lpstr>
      <vt:lpstr>internal motions &amp; effective EFG </vt:lpstr>
      <vt:lpstr>internal motions &amp; effective EFG </vt:lpstr>
      <vt:lpstr>field components in perturbed system</vt:lpstr>
      <vt:lpstr>correction to frequencies due to motions</vt:lpstr>
      <vt:lpstr>Bayer/BBK model</vt:lpstr>
      <vt:lpstr>Bayer/BBK model</vt:lpstr>
      <vt:lpstr>NQR volume dependence in molecular crystal</vt:lpstr>
      <vt:lpstr>anisotropy of β-HMX thermal expansion</vt:lpstr>
      <vt:lpstr>procedure </vt:lpstr>
      <vt:lpstr>procedure </vt:lpstr>
      <vt:lpstr>results - paradichlorobenzene</vt:lpstr>
      <vt:lpstr>results - HMX</vt:lpstr>
      <vt:lpstr>funding acknowledgement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DFT calculations of motional effects on NQR parameters in molecular crystals </dc:title>
  <dc:creator>Majewski,Allen R</dc:creator>
  <cp:lastModifiedBy>Majewski,Allen R</cp:lastModifiedBy>
  <cp:revision>144</cp:revision>
  <cp:lastPrinted>2017-12-06T06:40:37Z</cp:lastPrinted>
  <dcterms:created xsi:type="dcterms:W3CDTF">2017-12-02T17:40:01Z</dcterms:created>
  <dcterms:modified xsi:type="dcterms:W3CDTF">2018-03-01T18:40:57Z</dcterms:modified>
</cp:coreProperties>
</file>